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10586C-3A6D-4C2D-B02F-74065FDAE33C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5B9259-F951-4DF5-8F5E-11B1FF063F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5363" name="Espace réservé du pied de pag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mtClean="0">
              <a:latin typeface="Arial" charset="0"/>
              <a:cs typeface="Arial" charset="0"/>
            </a:endParaRPr>
          </a:p>
        </p:txBody>
      </p:sp>
      <p:sp>
        <p:nvSpPr>
          <p:cNvPr id="15364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6C72EC-2E1D-4FCD-A204-8BF6AFB75C58}" type="slidenum">
              <a:rPr lang="fr-FR" altLang="fr-FR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8435" name="Espace réservé du pied de page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altLang="fr-FR" smtClean="0">
              <a:latin typeface="Arial" charset="0"/>
              <a:cs typeface="Arial" charset="0"/>
            </a:endParaRPr>
          </a:p>
        </p:txBody>
      </p:sp>
      <p:sp>
        <p:nvSpPr>
          <p:cNvPr id="18436" name="Espace réservé du numéro de diapositiv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579360-63A1-46F3-BE05-CD3B0D345EDD}" type="slidenum">
              <a:rPr lang="fr-FR" altLang="fr-FR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97B5-7321-4F33-8A52-1AC144F8600D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6E61B-293B-457C-83C8-12177344A1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14FA-64E7-49A0-BB9C-25CDBA6EED7F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131B-658C-4AC0-A057-951BC3CD45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268C-1FFB-4525-A8A0-94142C070E72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BB33A-1CCD-434B-8936-1ECB6827ED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A0C3C-D219-4EEB-BFAF-8B4F0705C074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BFF1A-AD95-4E64-AF29-8832A54BE8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78B5C-E7F2-40A7-BAE3-FD0A0F493FDA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CC0E5-F207-4D5D-8D88-A3D902C3CA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817A-8F26-4FC5-835A-F48552FD19E4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379D-F67A-4D19-80D3-4F7B91C456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548CF-4989-44D2-B393-1971C621BB49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B0F11-DB0A-4DC9-9214-7AE2C3D8B0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BF42-2368-4073-B970-CBC075332D27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CBFDC-4AEB-447E-8892-A7A31F0D94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CAE2B-9242-4B89-AF64-B7F08031ACEB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8A1C2-F66D-4439-85CB-9205B94D30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0F74-70E9-4161-9551-64094353E333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4620-2FF4-4E31-B944-9A6ADC034F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59841-0318-4F1E-8A5E-BC3F73306F2D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E210E-16CF-4C95-A2BB-75D6BD70A3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2BE296-D08C-4ED0-A239-DDA763DB71CC}" type="datetimeFigureOut">
              <a:rPr lang="fr-FR"/>
              <a:pPr>
                <a:defRPr/>
              </a:pPr>
              <a:t>11/09/2015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42B9BA-0493-4E97-B191-84FC38A644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 txBox="1">
            <a:spLocks/>
          </p:cNvSpPr>
          <p:nvPr/>
        </p:nvSpPr>
        <p:spPr bwMode="gray">
          <a:xfrm>
            <a:off x="684213" y="131763"/>
            <a:ext cx="77755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/>
            <a:r>
              <a:rPr lang="fr-FR" altLang="fr-FR" sz="2400" b="1">
                <a:solidFill>
                  <a:srgbClr val="0070C0"/>
                </a:solidFill>
                <a:latin typeface="Calibri" pitchFamily="34" charset="0"/>
              </a:rPr>
              <a:t>           Le référentiel de l’éducation prioritaire</a:t>
            </a:r>
          </a:p>
          <a:p>
            <a:pPr eaLnBrk="0" hangingPunct="0"/>
            <a:r>
              <a:rPr lang="fr-FR" altLang="fr-FR" sz="2400">
                <a:solidFill>
                  <a:srgbClr val="0070C0"/>
                </a:solidFill>
                <a:latin typeface="Calibri" pitchFamily="34" charset="0"/>
              </a:rPr>
              <a:t>                    </a:t>
            </a:r>
            <a:r>
              <a:rPr lang="fr-FR" altLang="fr-FR" sz="2400" b="1">
                <a:solidFill>
                  <a:srgbClr val="0070C0"/>
                </a:solidFill>
                <a:latin typeface="Calibri" pitchFamily="34" charset="0"/>
              </a:rPr>
              <a:t>Réflexions au collège Hans Arp</a:t>
            </a:r>
          </a:p>
          <a:p>
            <a:pPr eaLnBrk="0" hangingPunct="0"/>
            <a:r>
              <a:rPr lang="fr-FR" altLang="fr-FR" sz="2400">
                <a:solidFill>
                  <a:srgbClr val="0070C0"/>
                </a:solidFill>
                <a:latin typeface="Calibri" pitchFamily="34" charset="0"/>
              </a:rPr>
              <a:t>         </a:t>
            </a:r>
            <a:r>
              <a:rPr lang="fr-FR" altLang="fr-FR" sz="2400" b="1">
                <a:solidFill>
                  <a:srgbClr val="0070C0"/>
                </a:solidFill>
                <a:latin typeface="Calibri" pitchFamily="34" charset="0"/>
              </a:rPr>
              <a:t>REP+ Elsau/Montagne Verte 14/09/2015</a:t>
            </a:r>
          </a:p>
        </p:txBody>
      </p:sp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/>
          <a:srcRect l="30104" t="24068" r="30554" b="6248"/>
          <a:stretch>
            <a:fillRect/>
          </a:stretch>
        </p:blipFill>
        <p:spPr bwMode="auto">
          <a:xfrm>
            <a:off x="7235825" y="115888"/>
            <a:ext cx="1223963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ZoneTexte 1"/>
          <p:cNvSpPr txBox="1">
            <a:spLocks noChangeArrowheads="1"/>
          </p:cNvSpPr>
          <p:nvPr/>
        </p:nvSpPr>
        <p:spPr bwMode="auto">
          <a:xfrm>
            <a:off x="539750" y="1517650"/>
            <a:ext cx="8099425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/>
              <a:t> </a:t>
            </a:r>
            <a:r>
              <a:rPr lang="fr-FR" sz="1600" b="1">
                <a:sym typeface="Wingdings" pitchFamily="2" charset="2"/>
              </a:rPr>
              <a:t>1) Garantir l’acquisition du « Lire écrire parler » et enseigner plus  explicitement les compétences que l’école requiert pour assurer la maîtrise du socle commun</a:t>
            </a:r>
            <a:endParaRPr lang="fr-FR" sz="1400">
              <a:sym typeface="Wingdings" pitchFamily="2" charset="2"/>
            </a:endParaRPr>
          </a:p>
          <a:p>
            <a:endParaRPr lang="fr-FR" sz="1400">
              <a:sym typeface="Wingdings" pitchFamily="2" charset="2"/>
            </a:endParaRPr>
          </a:p>
          <a:p>
            <a:r>
              <a:rPr lang="fr-FR" sz="1400">
                <a:sym typeface="Wingdings" pitchFamily="2" charset="2"/>
              </a:rPr>
              <a:t>Nombreuses productions écrites mais manque de temps et de moyens pour le travail en équipe sauf pour les projets interdisciplinaires.</a:t>
            </a:r>
          </a:p>
          <a:p>
            <a:r>
              <a:rPr lang="fr-FR" sz="1400">
                <a:sym typeface="Wingdings" pitchFamily="2" charset="2"/>
              </a:rPr>
              <a:t>Situation de mise en problème des compétences mathématiques à renforcer dans d’autres matières.</a:t>
            </a:r>
          </a:p>
          <a:p>
            <a:r>
              <a:rPr lang="fr-FR" sz="1400">
                <a:sym typeface="Wingdings" pitchFamily="2" charset="2"/>
              </a:rPr>
              <a:t>Nombreuses sorties et échanges pour donner un enjeu et une dimension culturelle aux savoirs et aux apprentissages, notamment dans la mise en œuvre du PEAC.</a:t>
            </a:r>
          </a:p>
          <a:p>
            <a:r>
              <a:rPr lang="fr-FR" sz="1400">
                <a:sym typeface="Wingdings" pitchFamily="2" charset="2"/>
              </a:rPr>
              <a:t>Succès des îlots bonifiés, dispositif chronophage mais qui aide à gérer l’hétérogénéité en classe.</a:t>
            </a:r>
          </a:p>
          <a:p>
            <a:r>
              <a:rPr lang="fr-FR" sz="1400">
                <a:sym typeface="Wingdings" pitchFamily="2" charset="2"/>
              </a:rPr>
              <a:t>Evaluation, autoévaluation et coévaluation : démarches pertinentes mais dispositifs chronophages.</a:t>
            </a:r>
          </a:p>
          <a:p>
            <a:r>
              <a:rPr lang="fr-FR" sz="1400">
                <a:sym typeface="Wingdings" pitchFamily="2" charset="2"/>
              </a:rPr>
              <a:t>Le PPRE est perçu par beaucoup d’enseignants comme un outil administratif déconnecté  de la réalité.</a:t>
            </a:r>
          </a:p>
          <a:p>
            <a:endParaRPr lang="fr-FR" sz="1400">
              <a:sym typeface="Wingdings" pitchFamily="2" charset="2"/>
            </a:endParaRPr>
          </a:p>
          <a:p>
            <a:r>
              <a:rPr lang="fr-FR">
                <a:sym typeface="Wingdings" pitchFamily="2" charset="2"/>
              </a:rPr>
              <a:t> </a:t>
            </a:r>
            <a:r>
              <a:rPr lang="fr-FR" sz="1600" b="1">
                <a:sym typeface="Wingdings" pitchFamily="2" charset="2"/>
              </a:rPr>
              <a:t>2) Conforter une école bienveillante et exigeante</a:t>
            </a:r>
          </a:p>
          <a:p>
            <a:endParaRPr lang="fr-FR">
              <a:sym typeface="Wingdings" pitchFamily="2" charset="2"/>
            </a:endParaRPr>
          </a:p>
          <a:p>
            <a:r>
              <a:rPr lang="fr-FR" sz="1400">
                <a:sym typeface="Wingdings" pitchFamily="2" charset="2"/>
              </a:rPr>
              <a:t>Importance du travail personnel encadré mais manque de travail à la maison de beaucoup d’élèves. </a:t>
            </a:r>
          </a:p>
          <a:p>
            <a:r>
              <a:rPr lang="fr-FR" sz="1400">
                <a:sym typeface="Wingdings" pitchFamily="2" charset="2"/>
              </a:rPr>
              <a:t>Préserver le droit de se tromper dans le cadre des démarches expérimentales d’investigation.</a:t>
            </a:r>
          </a:p>
          <a:p>
            <a:r>
              <a:rPr lang="fr-FR" sz="1400">
                <a:sym typeface="Wingdings" pitchFamily="2" charset="2"/>
              </a:rPr>
              <a:t>Difficile équilibre entre exigence et bienveillance dans l’évaluation des élèves.</a:t>
            </a:r>
          </a:p>
          <a:p>
            <a:r>
              <a:rPr lang="fr-FR" sz="1400">
                <a:sym typeface="Wingdings" pitchFamily="2" charset="2"/>
              </a:rPr>
              <a:t>Quel est le sens du LPC pour les parents?  </a:t>
            </a:r>
          </a:p>
          <a:p>
            <a:r>
              <a:rPr lang="fr-FR" sz="1400">
                <a:sym typeface="Wingdings" pitchFamily="2" charset="2"/>
              </a:rPr>
              <a:t>La pédagogie différenciée se heurte au manque d’autonomie de certains élèves.</a:t>
            </a:r>
          </a:p>
          <a:p>
            <a:r>
              <a:rPr lang="fr-FR" sz="1400">
                <a:sym typeface="Wingdings" pitchFamily="2" charset="2"/>
              </a:rPr>
              <a:t>Importance du rôle joué par le P.P. et du travail mené en A.P.</a:t>
            </a:r>
          </a:p>
          <a:p>
            <a:r>
              <a:rPr lang="fr-FR" sz="1400">
                <a:sym typeface="Wingdings" pitchFamily="2" charset="2"/>
              </a:rPr>
              <a:t>Ne pas oublier le travail approfondi auprès des « bons élèves ».</a:t>
            </a:r>
            <a:endParaRPr lang="fr-FR" altLang="fr-FR" sz="140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z="1600" b="1" smtClean="0">
                <a:latin typeface="Arial" charset="0"/>
                <a:sym typeface="Wingdings" pitchFamily="2" charset="2"/>
              </a:rPr>
              <a:t>3) Mettre en place une école qui coopère utilement avec les parents  </a:t>
            </a:r>
          </a:p>
          <a:p>
            <a:pPr>
              <a:buFont typeface="Arial" charset="0"/>
              <a:buNone/>
            </a:pPr>
            <a:r>
              <a:rPr lang="fr-FR" sz="1600" b="1" smtClean="0">
                <a:latin typeface="Arial" charset="0"/>
                <a:sym typeface="Wingdings" pitchFamily="2" charset="2"/>
              </a:rPr>
              <a:t>    et les partenaires pour la  réussite scolaire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Les parents</a:t>
            </a:r>
            <a:r>
              <a:rPr lang="fr-FR" sz="1400" b="1" smtClean="0">
                <a:latin typeface="Arial" charset="0"/>
                <a:sym typeface="Wingdings" pitchFamily="2" charset="2"/>
              </a:rPr>
              <a:t> </a:t>
            </a:r>
            <a:r>
              <a:rPr lang="fr-FR" sz="1400" smtClean="0">
                <a:latin typeface="Arial" charset="0"/>
                <a:sym typeface="Wingdings" pitchFamily="2" charset="2"/>
              </a:rPr>
              <a:t>se déplacent peu au collège, en dépit des multiples actions déployées: réunions, 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portes ouvertes, expositions…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Les échanges devraient être plus réguliers et étoffés.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Intérêt de prévoir et d’organiser une remise de bulletin à chaque trimestre : importance de souligner 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les points positifs.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Intérêt de mettre en place un café des parents et de davantage associer les parents à différentes 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activités.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Le partenariat associatif est développé avec le collège, malgré une communication parfois insuffisante</a:t>
            </a:r>
            <a:endParaRPr lang="fr-FR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fr-FR" sz="1600" b="1" smtClean="0">
                <a:latin typeface="Arial" charset="0"/>
                <a:sym typeface="Wingdings" pitchFamily="2" charset="2"/>
              </a:rPr>
              <a:t>4) Favoriser le travail collectif de l’équipe éducative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Le travail en équipe</a:t>
            </a:r>
            <a:r>
              <a:rPr lang="fr-FR" sz="1400" b="1" smtClean="0">
                <a:latin typeface="Arial" charset="0"/>
                <a:sym typeface="Wingdings" pitchFamily="2" charset="2"/>
              </a:rPr>
              <a:t> </a:t>
            </a:r>
            <a:r>
              <a:rPr lang="fr-FR" sz="1400" smtClean="0">
                <a:latin typeface="Arial" charset="0"/>
                <a:sym typeface="Wingdings" pitchFamily="2" charset="2"/>
              </a:rPr>
              <a:t>est pratiqué</a:t>
            </a:r>
            <a:r>
              <a:rPr lang="fr-FR" sz="1400" b="1" smtClean="0">
                <a:latin typeface="Arial" charset="0"/>
                <a:sym typeface="Wingdings" pitchFamily="2" charset="2"/>
              </a:rPr>
              <a:t> </a:t>
            </a:r>
            <a:r>
              <a:rPr lang="fr-FR" sz="1400" smtClean="0">
                <a:latin typeface="Arial" charset="0"/>
                <a:sym typeface="Wingdings" pitchFamily="2" charset="2"/>
              </a:rPr>
              <a:t>mais insuffisamment développé.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Les équipes pédagogiques sont dynamiques mais demandent davantage de temps de concertation 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pour les projets.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Intérêt de renforcer le suivi des élèves à travers une centralisation informatique des données.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Dégager des objectifs clairs pour le travail inter-degrés et le suivi des élèves.</a:t>
            </a:r>
            <a:endParaRPr lang="fr-FR" sz="2400" b="1" smtClean="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16386" name="Picture 1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 l="30104" t="24068" r="30554" b="6248"/>
          <a:stretch>
            <a:fillRect/>
          </a:stretch>
        </p:blipFill>
        <p:spPr>
          <a:xfrm>
            <a:off x="7451725" y="333375"/>
            <a:ext cx="1225550" cy="1143000"/>
          </a:xfrm>
        </p:spPr>
      </p:pic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539750" y="333375"/>
            <a:ext cx="67691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b="1">
                <a:solidFill>
                  <a:srgbClr val="0070C0"/>
                </a:solidFill>
              </a:rPr>
              <a:t>           </a:t>
            </a:r>
            <a:r>
              <a:rPr lang="fr-FR" altLang="fr-FR" sz="2400" b="1">
                <a:solidFill>
                  <a:srgbClr val="0070C0"/>
                </a:solidFill>
              </a:rPr>
              <a:t>Le référentiel de l’éducation prioritaire</a:t>
            </a:r>
          </a:p>
          <a:p>
            <a:r>
              <a:rPr lang="fr-FR" altLang="fr-FR" sz="2400">
                <a:solidFill>
                  <a:srgbClr val="0070C0"/>
                </a:solidFill>
              </a:rPr>
              <a:t>               </a:t>
            </a:r>
            <a:r>
              <a:rPr lang="fr-FR" altLang="fr-FR" sz="2400" b="1">
                <a:solidFill>
                  <a:srgbClr val="0070C0"/>
                </a:solidFill>
              </a:rPr>
              <a:t>Réflexions au collège Hans Arp</a:t>
            </a:r>
          </a:p>
          <a:p>
            <a:r>
              <a:rPr lang="fr-FR" altLang="fr-FR" sz="2400">
                <a:solidFill>
                  <a:srgbClr val="0070C0"/>
                </a:solidFill>
              </a:rPr>
              <a:t>       </a:t>
            </a:r>
            <a:r>
              <a:rPr lang="fr-FR" altLang="fr-FR" sz="2400" b="1">
                <a:solidFill>
                  <a:srgbClr val="0070C0"/>
                </a:solidFill>
              </a:rPr>
              <a:t>REP+ Elsau/Montagne Verte 14/09/2015</a:t>
            </a:r>
            <a:endParaRPr lang="fr-FR" sz="2400"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 txBox="1">
            <a:spLocks/>
          </p:cNvSpPr>
          <p:nvPr/>
        </p:nvSpPr>
        <p:spPr bwMode="gray">
          <a:xfrm>
            <a:off x="684213" y="131763"/>
            <a:ext cx="77755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0" hangingPunct="0"/>
            <a:r>
              <a:rPr lang="fr-FR" altLang="fr-FR" sz="2800" b="1">
                <a:solidFill>
                  <a:srgbClr val="0070C0"/>
                </a:solidFill>
                <a:latin typeface="Calibri" pitchFamily="34" charset="0"/>
              </a:rPr>
              <a:t>     Le référentiel de l’éducation prioritaire</a:t>
            </a:r>
          </a:p>
          <a:p>
            <a:pPr eaLnBrk="0" hangingPunct="0"/>
            <a:r>
              <a:rPr lang="fr-FR" altLang="fr-FR" sz="2400">
                <a:solidFill>
                  <a:srgbClr val="0070C0"/>
                </a:solidFill>
                <a:latin typeface="Calibri" pitchFamily="34" charset="0"/>
              </a:rPr>
              <a:t>                       </a:t>
            </a:r>
            <a:r>
              <a:rPr lang="fr-FR" altLang="fr-FR" sz="2400" b="1">
                <a:solidFill>
                  <a:srgbClr val="0070C0"/>
                </a:solidFill>
                <a:latin typeface="Calibri" pitchFamily="34" charset="0"/>
              </a:rPr>
              <a:t>Réflexions dans les écoles</a:t>
            </a:r>
          </a:p>
          <a:p>
            <a:pPr eaLnBrk="0" hangingPunct="0"/>
            <a:r>
              <a:rPr lang="fr-FR" altLang="fr-FR" sz="2400">
                <a:solidFill>
                  <a:srgbClr val="0070C0"/>
                </a:solidFill>
                <a:latin typeface="Calibri" pitchFamily="34" charset="0"/>
              </a:rPr>
              <a:t>           </a:t>
            </a:r>
            <a:r>
              <a:rPr lang="fr-FR" altLang="fr-FR" sz="2400" b="1">
                <a:solidFill>
                  <a:srgbClr val="0070C0"/>
                </a:solidFill>
                <a:latin typeface="Calibri" pitchFamily="34" charset="0"/>
              </a:rPr>
              <a:t>REP+ Elsau/Montagne Verte 14/09/2015</a:t>
            </a:r>
          </a:p>
        </p:txBody>
      </p:sp>
      <p:sp>
        <p:nvSpPr>
          <p:cNvPr id="6" name="Rectangle 5"/>
          <p:cNvSpPr/>
          <p:nvPr/>
        </p:nvSpPr>
        <p:spPr>
          <a:xfrm>
            <a:off x="8618538" y="6237288"/>
            <a:ext cx="1841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7411" name="Picture 1"/>
          <p:cNvPicPr>
            <a:picLocks noChangeAspect="1" noChangeArrowheads="1"/>
          </p:cNvPicPr>
          <p:nvPr/>
        </p:nvPicPr>
        <p:blipFill>
          <a:blip r:embed="rId3"/>
          <a:srcRect l="30104" t="24068" r="30554" b="6248"/>
          <a:stretch>
            <a:fillRect/>
          </a:stretch>
        </p:blipFill>
        <p:spPr bwMode="auto">
          <a:xfrm>
            <a:off x="7235825" y="115888"/>
            <a:ext cx="13684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ZoneTexte 1"/>
          <p:cNvSpPr txBox="1">
            <a:spLocks noChangeArrowheads="1"/>
          </p:cNvSpPr>
          <p:nvPr/>
        </p:nvSpPr>
        <p:spPr bwMode="auto">
          <a:xfrm>
            <a:off x="323850" y="1700213"/>
            <a:ext cx="8601075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sym typeface="Wingdings" pitchFamily="2" charset="2"/>
              </a:rPr>
              <a:t> </a:t>
            </a:r>
            <a:r>
              <a:rPr lang="fr-FR" sz="1600" b="1">
                <a:sym typeface="Wingdings" pitchFamily="2" charset="2"/>
              </a:rPr>
              <a:t>1) Garantir l’acquisition du « Lire écrire parler » et enseigner plus explicitement les compétences que l’école requiert pour assurer la maîtrise du socle commun</a:t>
            </a:r>
            <a:r>
              <a:rPr lang="fr-FR" sz="1400">
                <a:sym typeface="Wingdings" pitchFamily="2" charset="2"/>
              </a:rPr>
              <a:t> </a:t>
            </a:r>
          </a:p>
          <a:p>
            <a:r>
              <a:rPr lang="fr-FR" sz="1400">
                <a:sym typeface="Wingdings" pitchFamily="2" charset="2"/>
              </a:rPr>
              <a:t>Nombreuses traces écrites dans toutes les matières mais organisation chronophage.</a:t>
            </a:r>
          </a:p>
          <a:p>
            <a:r>
              <a:rPr lang="fr-FR" sz="1400">
                <a:sym typeface="Wingdings" pitchFamily="2" charset="2"/>
              </a:rPr>
              <a:t>Programmation commune par cycle et pratiques diversifiées : décloisonnement, ateliers, cahiers de vie…</a:t>
            </a:r>
          </a:p>
          <a:p>
            <a:r>
              <a:rPr lang="fr-FR" sz="1400">
                <a:sym typeface="Wingdings" pitchFamily="2" charset="2"/>
              </a:rPr>
              <a:t>Difficultés liées à la compréhension de la langue, notamment les élèves primo-arrivants dont 1/3 ne parlent pas le français. Co-intervention avec aide AE et maître +.</a:t>
            </a:r>
          </a:p>
          <a:p>
            <a:r>
              <a:rPr lang="fr-FR" sz="1400">
                <a:sym typeface="Wingdings" pitchFamily="2" charset="2"/>
              </a:rPr>
              <a:t>Difficultés à problématiser les situations et à réinvestir les connaissances.</a:t>
            </a:r>
          </a:p>
          <a:p>
            <a:r>
              <a:rPr lang="fr-FR" sz="1400">
                <a:sym typeface="Wingdings" pitchFamily="2" charset="2"/>
              </a:rPr>
              <a:t>Les savoirs servent de support culturel dans différents domaines : musique, chant, arts plastiques.</a:t>
            </a:r>
          </a:p>
          <a:p>
            <a:r>
              <a:rPr lang="fr-FR" sz="1400">
                <a:sym typeface="Wingdings" pitchFamily="2" charset="2"/>
              </a:rPr>
              <a:t>Difficultés à faire vivre le PPRE: remise en cause de son rôle et de son efficacité (lourdeur administrative) </a:t>
            </a:r>
          </a:p>
          <a:p>
            <a:r>
              <a:rPr lang="fr-FR" sz="1400">
                <a:sym typeface="Wingdings" pitchFamily="2" charset="2"/>
              </a:rPr>
              <a:t>Enorme déficit en matériel informatique comparativement au collège; demande de matériel adapté dans chaque classe ( un ordinateur et un vidéoprojecteur) et demande de formation.</a:t>
            </a:r>
          </a:p>
          <a:p>
            <a:r>
              <a:rPr lang="fr-FR" sz="1400">
                <a:sym typeface="Wingdings" pitchFamily="2" charset="2"/>
              </a:rPr>
              <a:t> </a:t>
            </a:r>
            <a:r>
              <a:rPr lang="fr-FR" sz="1600" b="1">
                <a:sym typeface="Wingdings" pitchFamily="2" charset="2"/>
              </a:rPr>
              <a:t>2) Conforter une école bienveillante et exigeante</a:t>
            </a:r>
          </a:p>
          <a:p>
            <a:r>
              <a:rPr lang="fr-FR" sz="1400">
                <a:sym typeface="Wingdings" pitchFamily="2" charset="2"/>
              </a:rPr>
              <a:t>L’hétérogénéité ne permet pas forcément  d’atteindre les objectifs dans un travail de groupe.</a:t>
            </a:r>
          </a:p>
          <a:p>
            <a:r>
              <a:rPr lang="fr-FR" sz="1400">
                <a:sym typeface="Wingdings" pitchFamily="2" charset="2"/>
              </a:rPr>
              <a:t>Le travail personnalisé est organisé dans le cadre des APC et de l’action du RASED.</a:t>
            </a:r>
          </a:p>
          <a:p>
            <a:r>
              <a:rPr lang="fr-FR" sz="1400">
                <a:sym typeface="Wingdings" pitchFamily="2" charset="2"/>
              </a:rPr>
              <a:t>Le travail des commissions CEC est constructif.</a:t>
            </a:r>
          </a:p>
          <a:p>
            <a:r>
              <a:rPr lang="fr-FR" sz="1400">
                <a:sym typeface="Wingdings" pitchFamily="2" charset="2"/>
              </a:rPr>
              <a:t>Le REP+ accueille une classe de deux ans : la demande dans d’autres écoles ne peut être satisfaite.</a:t>
            </a:r>
          </a:p>
          <a:p>
            <a:r>
              <a:rPr lang="fr-FR" sz="1400">
                <a:sym typeface="Wingdings" pitchFamily="2" charset="2"/>
              </a:rPr>
              <a:t>Redonner un statut positif à l’erreur et intérêt d’adapter les bulletins pour les élèves allophones et « dys ».</a:t>
            </a:r>
          </a:p>
          <a:p>
            <a:r>
              <a:rPr lang="fr-FR" sz="1400">
                <a:sym typeface="Wingdings" pitchFamily="2" charset="2"/>
              </a:rPr>
              <a:t>Nécessité d’évaluations nationales ciblées en début ou fin de cycle.</a:t>
            </a:r>
          </a:p>
          <a:p>
            <a:r>
              <a:rPr lang="fr-FR" sz="1400">
                <a:sym typeface="Wingdings" pitchFamily="2" charset="2"/>
              </a:rPr>
              <a:t>Les commissions de suivi des élèves en grande difficulté sont opérationnelles ( équipes éducatives ).</a:t>
            </a:r>
          </a:p>
          <a:p>
            <a:r>
              <a:rPr lang="fr-FR" sz="1400">
                <a:sym typeface="Wingdings" pitchFamily="2" charset="2"/>
              </a:rPr>
              <a:t>Le RASED incomplet limite certaines possibilités d’action.</a:t>
            </a:r>
          </a:p>
          <a:p>
            <a:r>
              <a:rPr lang="fr-FR" sz="1400">
                <a:sym typeface="Wingdings" pitchFamily="2" charset="2"/>
              </a:rPr>
              <a:t>Les projets fédérateurs sont nombreux dans les écoles. </a:t>
            </a:r>
          </a:p>
          <a:p>
            <a:endParaRPr lang="fr-FR" sz="140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fr-FR" sz="1600" b="1" smtClean="0">
                <a:latin typeface="Arial" charset="0"/>
                <a:sym typeface="Wingdings" pitchFamily="2" charset="2"/>
              </a:rPr>
              <a:t>3) Mettre en place une école qui coopère utilement avec les parents </a:t>
            </a:r>
          </a:p>
          <a:p>
            <a:pPr>
              <a:buFont typeface="Arial" charset="0"/>
              <a:buNone/>
            </a:pPr>
            <a:r>
              <a:rPr lang="fr-FR" sz="1600" b="1" smtClean="0">
                <a:latin typeface="Arial" charset="0"/>
                <a:sym typeface="Wingdings" pitchFamily="2" charset="2"/>
              </a:rPr>
              <a:t>    et les partenaires pour la réussite scolaire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Pas d’espace dédié pour les parents dans les écoles du REP+.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Les possibilités de rencontre avec les parents sont variées : réunions, petits déjeuners, kermesses…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Toutes les familles ne se déplacent pas pour ces activités.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Le travail en Réseau est mené dans le souci d’harmonisation des dispositifs : AE, CLAS, Périscolaire.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Réflexion à approfondir pour valoriser le travail et la réussite des élèves.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Manque de personne ressource pour assurer la gestion des sites des écoles mais réactivation du site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de la circonscription et de sa rubrique REP+.</a:t>
            </a:r>
            <a:endParaRPr lang="fr-FR" smtClean="0">
              <a:sym typeface="Wingdings" pitchFamily="2" charset="2"/>
            </a:endParaRPr>
          </a:p>
          <a:p>
            <a:pPr>
              <a:buFont typeface="Arial" charset="0"/>
              <a:buNone/>
            </a:pPr>
            <a:r>
              <a:rPr lang="fr-FR" sz="1600" b="1" smtClean="0">
                <a:latin typeface="Arial" charset="0"/>
                <a:sym typeface="Wingdings" pitchFamily="2" charset="2"/>
              </a:rPr>
              <a:t>4) Favoriser le travail collectif de l’équipe éducative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Motivation = projets communs =</a:t>
            </a:r>
            <a:r>
              <a:rPr lang="fr-FR" sz="1400" b="1" smtClean="0">
                <a:latin typeface="Arial" charset="0"/>
                <a:sym typeface="Wingdings" pitchFamily="2" charset="2"/>
              </a:rPr>
              <a:t> </a:t>
            </a:r>
            <a:r>
              <a:rPr lang="fr-FR" sz="1400" smtClean="0">
                <a:latin typeface="Arial" charset="0"/>
                <a:sym typeface="Wingdings" pitchFamily="2" charset="2"/>
              </a:rPr>
              <a:t>trouver des solutions à plusieurs.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Difficulté à trouver du temps pour mutualiser entre les niveaux et les cycles.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Programmation = préparation séquences par niveau. Décloisonnement et co-intervention.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Analyses partagées à travers rencontres RASED + équipes éducatives + suivi scolarité.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Manque de coopération avec le milieu médical  ( scolarisation des enfants handicapés ).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Beaucoup de bonnes volontés mais manque de moyens ( CLIS/ITEP ).</a:t>
            </a:r>
          </a:p>
          <a:p>
            <a:pPr>
              <a:buFont typeface="Arial" charset="0"/>
              <a:buNone/>
            </a:pPr>
            <a:r>
              <a:rPr lang="fr-FR" sz="1400" smtClean="0">
                <a:latin typeface="Arial" charset="0"/>
                <a:sym typeface="Wingdings" pitchFamily="2" charset="2"/>
              </a:rPr>
              <a:t>Travail inter-degrés dans les commissions CEC.</a:t>
            </a:r>
            <a:endParaRPr lang="fr-FR" sz="2400" b="1" smtClean="0">
              <a:solidFill>
                <a:srgbClr val="0070C0"/>
              </a:solidFill>
            </a:endParaRPr>
          </a:p>
        </p:txBody>
      </p:sp>
      <p:pic>
        <p:nvPicPr>
          <p:cNvPr id="19458" name="Picture 1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 l="30104" t="24068" r="30554" b="6248"/>
          <a:stretch>
            <a:fillRect/>
          </a:stretch>
        </p:blipFill>
        <p:spPr>
          <a:xfrm>
            <a:off x="7524750" y="333375"/>
            <a:ext cx="1152525" cy="1157288"/>
          </a:xfrm>
        </p:spPr>
      </p:pic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68313" y="188913"/>
            <a:ext cx="64373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400" b="1">
                <a:solidFill>
                  <a:srgbClr val="0070C0"/>
                </a:solidFill>
              </a:rPr>
              <a:t>      Le référentiel de l’éducation prioritaire</a:t>
            </a:r>
          </a:p>
          <a:p>
            <a:r>
              <a:rPr lang="fr-FR" altLang="fr-FR" sz="2400">
                <a:solidFill>
                  <a:srgbClr val="0070C0"/>
                </a:solidFill>
              </a:rPr>
              <a:t>                   </a:t>
            </a:r>
            <a:r>
              <a:rPr lang="fr-FR" altLang="fr-FR" sz="2400" b="1">
                <a:solidFill>
                  <a:srgbClr val="0070C0"/>
                </a:solidFill>
              </a:rPr>
              <a:t>Réflexions dans les écoles</a:t>
            </a:r>
          </a:p>
          <a:p>
            <a:r>
              <a:rPr lang="fr-FR" altLang="fr-FR" sz="2400">
                <a:solidFill>
                  <a:srgbClr val="0070C0"/>
                </a:solidFill>
              </a:rPr>
              <a:t>      </a:t>
            </a:r>
            <a:r>
              <a:rPr lang="fr-FR" altLang="fr-FR" sz="2400" b="1">
                <a:solidFill>
                  <a:srgbClr val="0070C0"/>
                </a:solidFill>
              </a:rPr>
              <a:t>REP+ Elsau/Montagne Verte 14/09/2015</a:t>
            </a:r>
            <a:endParaRPr lang="fr-FR" sz="2400" b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fr-FR" altLang="fr-FR" sz="2400" b="1" smtClean="0">
                <a:solidFill>
                  <a:srgbClr val="0070C0"/>
                </a:solidFill>
              </a:rPr>
              <a:t>Le référentiel de l’éducation prioritaire</a:t>
            </a:r>
            <a:br>
              <a:rPr lang="fr-FR" altLang="fr-FR" sz="2400" b="1" smtClean="0">
                <a:solidFill>
                  <a:srgbClr val="0070C0"/>
                </a:solidFill>
              </a:rPr>
            </a:br>
            <a:r>
              <a:rPr lang="fr-FR" altLang="fr-FR" sz="2400" b="1" smtClean="0">
                <a:solidFill>
                  <a:srgbClr val="0070C0"/>
                </a:solidFill>
              </a:rPr>
              <a:t>Synthèse du REP+ Hans Arp et écoles</a:t>
            </a:r>
            <a:br>
              <a:rPr lang="fr-FR" altLang="fr-FR" sz="2400" b="1" smtClean="0">
                <a:solidFill>
                  <a:srgbClr val="0070C0"/>
                </a:solidFill>
              </a:rPr>
            </a:br>
            <a:r>
              <a:rPr lang="fr-FR" altLang="fr-FR" sz="2400" b="1" smtClean="0">
                <a:solidFill>
                  <a:srgbClr val="0070C0"/>
                </a:solidFill>
              </a:rPr>
              <a:t>      14/09/2015</a:t>
            </a:r>
            <a:endParaRPr lang="fr-FR" sz="2400" smtClean="0"/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fr-FR" sz="1600" b="1" smtClean="0">
                <a:latin typeface="Arial" charset="0"/>
                <a:cs typeface="Arial" charset="0"/>
                <a:sym typeface="Wingdings" pitchFamily="2" charset="2"/>
              </a:rPr>
              <a:t>1) Garantir l’acquisition du « Lire écrire parler » et enseigner plus explicitement </a:t>
            </a:r>
          </a:p>
          <a:p>
            <a:pPr marL="609600" indent="-609600">
              <a:buFont typeface="Arial" charset="0"/>
              <a:buNone/>
            </a:pPr>
            <a:r>
              <a:rPr lang="fr-FR" sz="1600" b="1" smtClean="0">
                <a:latin typeface="Arial" charset="0"/>
                <a:cs typeface="Arial" charset="0"/>
                <a:sym typeface="Wingdings" pitchFamily="2" charset="2"/>
              </a:rPr>
              <a:t>les compétences que l’école requiert pour assurer la maîtrise du socle commun</a:t>
            </a:r>
            <a:r>
              <a:rPr lang="fr-FR" sz="1400" b="1" smtClean="0">
                <a:latin typeface="Arial" charset="0"/>
                <a:cs typeface="Arial" charset="0"/>
                <a:sym typeface="Wingdings" pitchFamily="2" charset="2"/>
              </a:rPr>
              <a:t> 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Nombreuses productions écrites mais organisation chronophage.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Difficultés liées à la compréhension de la langue qui se répercutent dans d’autres domaines.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Difficultés à problématiser les situations et à réinvestir les connaissances.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Nombreuses activités supports à l’ouverture à la dimension culturelle des savoirs ( PEAC ).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Le PPRE est perçu par beaucoup d’enseignants comme un outil administratif peu efficace.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Succès des îlots bonifiés au collège et de la co-intervention dans les écoles ( maîtres + et AE ).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Enorme déficit en équipement informatique des écoles comparé au collège bien équipé.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Evaluation, autoévaluation et coévaluation : démarches pertinentes mais organisation chronophage.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fr-FR" sz="1600" b="1" smtClean="0">
                <a:latin typeface="Arial" charset="0"/>
                <a:cs typeface="Arial" charset="0"/>
                <a:sym typeface="Wingdings" pitchFamily="2" charset="2"/>
              </a:rPr>
              <a:t>2) Conforter une école bienveillante et exigeante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Préserver le droit de se tromper et redonner un statut positif à l’erreur.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La pédagogie différenciée se heurte au manque d’autonomie des élèves.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Le travail personnalisé encadré est organisé en AP, en APC et avec l’aide du RASED, mais manque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de travail à la maison de beaucoup d’élèves.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Les commissions de suivi des élèves en grande difficulté sont opérationnelles.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Ne pas oublier le travail approfondi auprès des «  bons élèves ».</a:t>
            </a:r>
          </a:p>
          <a:p>
            <a:pPr marL="609600" indent="-609600"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Les projets fédérateurs sont nombreux dans les écoles et au collège.</a:t>
            </a:r>
          </a:p>
          <a:p>
            <a:pPr marL="609600" indent="-609600">
              <a:buFont typeface="Arial" charset="0"/>
              <a:buNone/>
            </a:pPr>
            <a:endParaRPr lang="fr-FR" sz="1200" smtClean="0"/>
          </a:p>
        </p:txBody>
      </p:sp>
      <p:pic>
        <p:nvPicPr>
          <p:cNvPr id="20483" name="Picture 1"/>
          <p:cNvPicPr>
            <a:picLocks noChangeAspect="1" noChangeArrowheads="1"/>
          </p:cNvPicPr>
          <p:nvPr/>
        </p:nvPicPr>
        <p:blipFill>
          <a:blip r:embed="rId2"/>
          <a:srcRect l="30104" t="24068" r="30554" b="6248"/>
          <a:stretch>
            <a:fillRect/>
          </a:stretch>
        </p:blipFill>
        <p:spPr bwMode="auto">
          <a:xfrm>
            <a:off x="7451725" y="260350"/>
            <a:ext cx="1152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600" b="1" smtClean="0">
                <a:latin typeface="Arial" charset="0"/>
                <a:cs typeface="Arial" charset="0"/>
                <a:sym typeface="Wingdings" pitchFamily="2" charset="2"/>
              </a:rPr>
              <a:t>3) Mettre en place une école qui coopère utilement avec les parents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600" b="1" smtClean="0">
                <a:latin typeface="Arial" charset="0"/>
                <a:cs typeface="Arial" charset="0"/>
                <a:sym typeface="Wingdings" pitchFamily="2" charset="2"/>
              </a:rPr>
              <a:t>    et les partenaires pour la réussite scolaire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r-FR" sz="1600" b="1" smtClean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Les parents se déplacent peu au collège mais davantage dans les écoles, en dépit des multiples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activités déployées. Les échanges devraient être plus réguliers.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Intérêt de prévoir et d’organiser une remise de bulletin à chaque trimestre.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Le travail en réseau est mené dans un souci de complémentarité des dispositifs : AE,CLAS,Périscolaire.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Réflexion à approfondir pour valoriser le travail et la réussite des élèves.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Importance des sites de circonscription et du collège pour diffuser l’information.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Etendre au collège l’action des petits déjeuners des parents ( café des parents ).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600" b="1" smtClean="0">
                <a:latin typeface="Arial" charset="0"/>
                <a:cs typeface="Arial" charset="0"/>
                <a:sym typeface="Wingdings" pitchFamily="2" charset="2"/>
              </a:rPr>
              <a:t>4) Favoriser le travail collectif de l’équipe éducative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fr-FR" sz="1600" b="1" smtClean="0">
              <a:latin typeface="Arial" charset="0"/>
              <a:cs typeface="Arial" charset="0"/>
              <a:sym typeface="Wingdings" pitchFamily="2" charset="2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Le travail en équipe est pratiqué</a:t>
            </a:r>
            <a:r>
              <a:rPr lang="fr-FR" sz="1600" b="1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mais</a:t>
            </a:r>
            <a:r>
              <a:rPr lang="fr-FR" sz="1600" b="1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doit être développé.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Les équipes pédagogiques sont dynamiques mais réclament davantage de temps de concertation pour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les projets.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Travail des commissions inter-degrés du CEC : dégager des objectifs clairs pour le travail inter-degrés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fr-FR" sz="1400" smtClean="0">
                <a:latin typeface="Arial" charset="0"/>
                <a:cs typeface="Arial" charset="0"/>
                <a:sym typeface="Wingdings" pitchFamily="2" charset="2"/>
              </a:rPr>
              <a:t>et le suivi des élèves.</a:t>
            </a:r>
            <a:endParaRPr lang="fr-FR" sz="1400" b="1" smtClean="0">
              <a:latin typeface="Arial" charset="0"/>
              <a:cs typeface="Arial" charset="0"/>
              <a:sym typeface="Wingdings" pitchFamily="2" charset="2"/>
            </a:endParaRPr>
          </a:p>
        </p:txBody>
      </p:sp>
      <p:pic>
        <p:nvPicPr>
          <p:cNvPr id="21506" name="Picture 1"/>
          <p:cNvPicPr>
            <a:picLocks noChangeAspect="1" noChangeArrowheads="1"/>
          </p:cNvPicPr>
          <p:nvPr>
            <p:ph type="title"/>
          </p:nvPr>
        </p:nvPicPr>
        <p:blipFill>
          <a:blip r:embed="rId2"/>
          <a:srcRect l="30104" t="24068" r="30554" b="6248"/>
          <a:stretch>
            <a:fillRect/>
          </a:stretch>
        </p:blipFill>
        <p:spPr>
          <a:xfrm>
            <a:off x="7524750" y="333375"/>
            <a:ext cx="1160463" cy="1143000"/>
          </a:xfrm>
        </p:spPr>
      </p:pic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428750" y="404813"/>
            <a:ext cx="5951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400" b="1">
                <a:solidFill>
                  <a:srgbClr val="0070C0"/>
                </a:solidFill>
                <a:latin typeface="Calibri" pitchFamily="34" charset="0"/>
              </a:rPr>
              <a:t> Le référentiel de l’éducation prioritaire</a:t>
            </a:r>
            <a:br>
              <a:rPr lang="fr-FR" altLang="fr-FR" sz="2400" b="1">
                <a:solidFill>
                  <a:srgbClr val="0070C0"/>
                </a:solidFill>
                <a:latin typeface="Calibri" pitchFamily="34" charset="0"/>
              </a:rPr>
            </a:br>
            <a:r>
              <a:rPr lang="fr-FR" altLang="fr-FR" sz="2400" b="1">
                <a:solidFill>
                  <a:srgbClr val="0070C0"/>
                </a:solidFill>
                <a:latin typeface="Calibri" pitchFamily="34" charset="0"/>
              </a:rPr>
              <a:t>   Synthèse du REP+ Hans Arp et écoles</a:t>
            </a:r>
            <a:br>
              <a:rPr lang="fr-FR" altLang="fr-FR" sz="2400" b="1">
                <a:solidFill>
                  <a:srgbClr val="0070C0"/>
                </a:solidFill>
                <a:latin typeface="Calibri" pitchFamily="34" charset="0"/>
              </a:rPr>
            </a:br>
            <a:r>
              <a:rPr lang="fr-FR" altLang="fr-FR" sz="2400" b="1">
                <a:solidFill>
                  <a:srgbClr val="0070C0"/>
                </a:solidFill>
                <a:latin typeface="Calibri" pitchFamily="34" charset="0"/>
              </a:rPr>
              <a:t>                             14/09/2015</a:t>
            </a:r>
            <a:endParaRPr lang="fr-FR" sz="2400" b="1">
              <a:solidFill>
                <a:srgbClr val="0070C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1225</Words>
  <Application>Microsoft Office PowerPoint</Application>
  <PresentationFormat>Affichage à l'écran (4:3)</PresentationFormat>
  <Paragraphs>120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Diapositive 1</vt:lpstr>
      <vt:lpstr>Diapositive 2</vt:lpstr>
      <vt:lpstr>Diapositive 3</vt:lpstr>
      <vt:lpstr>Diapositive 4</vt:lpstr>
      <vt:lpstr>Le référentiel de l’éducation prioritaire Synthèse du REP+ Hans Arp et écoles       14/09/2015</vt:lpstr>
      <vt:lpstr>Diapositive 6</vt:lpstr>
    </vt:vector>
  </TitlesOfParts>
  <Company>Rectorat de strasbourg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mfonne</dc:creator>
  <cp:lastModifiedBy>INFORMATIQUE</cp:lastModifiedBy>
  <cp:revision>129</cp:revision>
  <dcterms:created xsi:type="dcterms:W3CDTF">2015-01-27T13:52:40Z</dcterms:created>
  <dcterms:modified xsi:type="dcterms:W3CDTF">2015-09-11T15:29:32Z</dcterms:modified>
</cp:coreProperties>
</file>