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9409B2-6763-4014-BB13-F6F7CFB34542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D90FD2-B28F-46F1-BD69-CA2DC0B9A7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41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mtClean="0">
              <a:latin typeface="Arial" charset="0"/>
              <a:cs typeface="Arial" charset="0"/>
            </a:endParaRPr>
          </a:p>
        </p:txBody>
      </p:sp>
      <p:sp>
        <p:nvSpPr>
          <p:cNvPr id="15364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267179-CD72-422F-B992-7D5A26E619C2}" type="slidenum">
              <a:rPr lang="fr-FR" altLang="fr-FR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altLang="fr-FR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74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5" name="Espace réservé du pied de pag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mtClean="0">
              <a:latin typeface="Arial" charset="0"/>
              <a:cs typeface="Arial" charset="0"/>
            </a:endParaRPr>
          </a:p>
        </p:txBody>
      </p:sp>
      <p:sp>
        <p:nvSpPr>
          <p:cNvPr id="18436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DE2D5B-5AFB-416C-8813-A6F5D4FEF2EA}" type="slidenum">
              <a:rPr lang="fr-FR" altLang="fr-FR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1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9A3FD-DB19-435E-AF82-0F8BE4FDEA00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FDE8-6976-414C-BE1C-345151BCE8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33E89-EB70-4FC7-9BE1-4CA921F1E009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29293-7683-4257-B2A4-E87C45D9DC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910C-B65E-471F-9A83-FE71DF78C8FC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9287-7809-4032-81D8-C5A98F0669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1CBA-7578-4F6A-9121-4ED8F145E1CC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CF95F-9653-492A-A533-F1289FAF78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49C46-27CC-4BDA-B657-5CA84E2A692C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DAC3-7E08-4A88-8C46-3FD61CD0A3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2343A-6797-469E-B2B0-E04BDBFE80E9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961B-8D01-4877-9BF4-BE17AA718B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F38AF-7981-4555-AF86-C0BC1DD2237E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5B79-595E-443C-BA75-A6B0394474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44C69-E5F9-4529-A8A4-35B17FFBD64D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4C79-0C7A-46EF-9417-E32DF5AE84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89DB-08A8-4BDB-B05C-1DA7985EB56F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7E89-6F28-431A-A09F-9288038193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439C-F25F-4813-92CF-5AC267B47AF1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B1931-19EF-4005-AD40-428574E48C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56F82-6632-4BA0-95BE-5FF956E79FBA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59ADB-AB63-4343-9807-C717C70236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47375B-5523-4E43-9A3A-9A44621B50EB}" type="datetimeFigureOut">
              <a:rPr lang="fr-FR"/>
              <a:pPr>
                <a:defRPr/>
              </a:pPr>
              <a:t>08.01.19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19DFFC-0A68-4081-85DA-3FBA0F2A41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 txBox="1">
            <a:spLocks/>
          </p:cNvSpPr>
          <p:nvPr/>
        </p:nvSpPr>
        <p:spPr bwMode="gray">
          <a:xfrm>
            <a:off x="684213" y="131763"/>
            <a:ext cx="7775575" cy="142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/>
            <a:r>
              <a:rPr lang="fr-FR" altLang="fr-FR" sz="2400" b="1" dirty="0">
                <a:solidFill>
                  <a:srgbClr val="0070C0"/>
                </a:solidFill>
                <a:latin typeface="Calibri" pitchFamily="34" charset="0"/>
              </a:rPr>
              <a:t>           </a:t>
            </a:r>
            <a:endParaRPr lang="fr-FR" altLang="fr-FR" sz="24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eaLnBrk="0" hangingPunct="0"/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                  </a:t>
            </a:r>
            <a:endParaRPr lang="fr-FR" altLang="fr-FR" sz="28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eaLnBrk="0" hangingPunct="0"/>
            <a:r>
              <a:rPr lang="fr-FR" altLang="fr-FR" sz="28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                </a:t>
            </a:r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POURQUOI </a:t>
            </a:r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S’INTERESSER A</a:t>
            </a:r>
          </a:p>
          <a:p>
            <a:pPr eaLnBrk="0" hangingPunct="0"/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            LA QUALITE DE LA VIE A L’ECOLE </a:t>
            </a:r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?</a:t>
            </a:r>
          </a:p>
          <a:p>
            <a:pPr eaLnBrk="0" hangingPunct="0"/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        Synthèse de la recherche internationale</a:t>
            </a:r>
            <a:endParaRPr lang="fr-FR" altLang="fr-FR" sz="28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eaLnBrk="0" hangingPunct="0"/>
            <a:endParaRPr lang="fr-FR" altLang="fr-FR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eaLnBrk="0" hangingPunct="0"/>
            <a:r>
              <a:rPr lang="fr-FR" altLang="fr-FR" sz="2400" dirty="0">
                <a:solidFill>
                  <a:srgbClr val="0070C0"/>
                </a:solidFill>
                <a:latin typeface="Calibri" pitchFamily="34" charset="0"/>
              </a:rPr>
              <a:t>                    </a:t>
            </a:r>
            <a:r>
              <a:rPr lang="fr-FR" altLang="fr-FR" sz="2400" dirty="0" smtClean="0">
                <a:solidFill>
                  <a:srgbClr val="0070C0"/>
                </a:solidFill>
                <a:latin typeface="Calibri" pitchFamily="34" charset="0"/>
              </a:rPr>
              <a:t>  </a:t>
            </a:r>
            <a:endParaRPr lang="fr-FR" altLang="fr-FR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4338" name="ZoneTexte 1"/>
          <p:cNvSpPr txBox="1">
            <a:spLocks noChangeArrowheads="1"/>
          </p:cNvSpPr>
          <p:nvPr/>
        </p:nvSpPr>
        <p:spPr bwMode="auto">
          <a:xfrm>
            <a:off x="684213" y="1484313"/>
            <a:ext cx="8099425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400" dirty="0">
              <a:sym typeface="Wingdings" pitchFamily="2" charset="2"/>
            </a:endParaRPr>
          </a:p>
          <a:p>
            <a:r>
              <a:rPr lang="fr-FR" sz="2800" b="1" dirty="0">
                <a:sym typeface="Wingdings" pitchFamily="2" charset="2"/>
              </a:rPr>
              <a:t>1 ) </a:t>
            </a:r>
            <a:r>
              <a:rPr lang="fr-FR" sz="2800" b="1" dirty="0" smtClean="0">
                <a:sym typeface="Wingdings" pitchFamily="2" charset="2"/>
              </a:rPr>
              <a:t>Le bien-être à l’école et les performances   </a:t>
            </a:r>
          </a:p>
          <a:p>
            <a:r>
              <a:rPr lang="fr-FR" sz="2800" b="1" dirty="0">
                <a:sym typeface="Wingdings" pitchFamily="2" charset="2"/>
              </a:rPr>
              <a:t> </a:t>
            </a:r>
            <a:r>
              <a:rPr lang="fr-FR" sz="2800" b="1" dirty="0" smtClean="0">
                <a:sym typeface="Wingdings" pitchFamily="2" charset="2"/>
              </a:rPr>
              <a:t>    scolaires sont corrélés.</a:t>
            </a:r>
            <a:endParaRPr lang="fr-FR" sz="2800" dirty="0">
              <a:sym typeface="Wingdings" pitchFamily="2" charset="2"/>
            </a:endParaRPr>
          </a:p>
          <a:p>
            <a:r>
              <a:rPr lang="fr-FR" sz="2800" dirty="0">
                <a:sym typeface="Wingdings" pitchFamily="2" charset="2"/>
              </a:rPr>
              <a:t> </a:t>
            </a:r>
          </a:p>
          <a:p>
            <a:r>
              <a:rPr lang="fr-FR" sz="2800" b="1" dirty="0">
                <a:sym typeface="Wingdings" pitchFamily="2" charset="2"/>
              </a:rPr>
              <a:t>2 ) </a:t>
            </a:r>
            <a:r>
              <a:rPr lang="fr-FR" sz="2800" b="1" dirty="0" smtClean="0">
                <a:sym typeface="Wingdings" pitchFamily="2" charset="2"/>
              </a:rPr>
              <a:t>L’école est un lieu d’épanouissement </a:t>
            </a:r>
          </a:p>
          <a:p>
            <a:r>
              <a:rPr lang="fr-FR" sz="2800" b="1" dirty="0">
                <a:sym typeface="Wingdings" pitchFamily="2" charset="2"/>
              </a:rPr>
              <a:t> </a:t>
            </a:r>
            <a:r>
              <a:rPr lang="fr-FR" sz="2800" b="1" dirty="0" smtClean="0">
                <a:sym typeface="Wingdings" pitchFamily="2" charset="2"/>
              </a:rPr>
              <a:t>    personnel.</a:t>
            </a:r>
            <a:endParaRPr lang="fr-FR" sz="2800" b="1" dirty="0">
              <a:sym typeface="Wingdings" pitchFamily="2" charset="2"/>
            </a:endParaRPr>
          </a:p>
          <a:p>
            <a:endParaRPr lang="fr-FR" b="1" dirty="0">
              <a:sym typeface="Wingdings" pitchFamily="2" charset="2"/>
            </a:endParaRPr>
          </a:p>
          <a:p>
            <a:r>
              <a:rPr lang="fr-FR" sz="2800" b="1" dirty="0">
                <a:sym typeface="Wingdings" pitchFamily="2" charset="2"/>
              </a:rPr>
              <a:t>3) </a:t>
            </a:r>
            <a:r>
              <a:rPr lang="fr-FR" sz="2800" b="1" dirty="0" smtClean="0">
                <a:sym typeface="Wingdings" pitchFamily="2" charset="2"/>
              </a:rPr>
              <a:t>Le bien-être à l’école et la santé sont liés.</a:t>
            </a:r>
            <a:endParaRPr lang="fr-FR" sz="2800" b="1" dirty="0">
              <a:sym typeface="Wingdings" pitchFamily="2" charset="2"/>
            </a:endParaRPr>
          </a:p>
          <a:p>
            <a:endParaRPr lang="fr-FR" altLang="fr-FR" sz="14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554562" y="1052736"/>
            <a:ext cx="8075240" cy="5073427"/>
          </a:xfrm>
        </p:spPr>
        <p:txBody>
          <a:bodyPr/>
          <a:lstStyle/>
          <a:p>
            <a:pPr>
              <a:buNone/>
            </a:pP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 Qualité de vie à l’école et précarité</a:t>
            </a:r>
          </a:p>
          <a:p>
            <a:pPr>
              <a:buNone/>
            </a:pP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  </a:t>
            </a:r>
          </a:p>
          <a:p>
            <a:pPr>
              <a:buNone/>
            </a:pPr>
            <a:r>
              <a:rPr lang="fr-FR" sz="1800" b="1" dirty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Qualité de vie et performances scolaires </a:t>
            </a:r>
          </a:p>
          <a:p>
            <a:pPr>
              <a:buNone/>
            </a:pP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   </a:t>
            </a:r>
            <a:endParaRPr lang="fr-FR" sz="1800" b="1" dirty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buNone/>
            </a:pP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 Santé des élèves</a:t>
            </a:r>
          </a:p>
          <a:p>
            <a:pPr>
              <a:buNone/>
            </a:pPr>
            <a:r>
              <a:rPr lang="fr-FR" sz="1800" b="1" dirty="0">
                <a:latin typeface="Arial" charset="0"/>
                <a:cs typeface="Arial" charset="0"/>
                <a:sym typeface="Wingdings" pitchFamily="2" charset="2"/>
              </a:rPr>
              <a:t> </a:t>
            </a:r>
            <a:endParaRPr lang="fr-FR" sz="1800" b="1" dirty="0" smtClean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buNone/>
            </a:pPr>
            <a:r>
              <a:rPr lang="fr-FR" sz="1800" b="1" dirty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Qualité de vie des enseignants</a:t>
            </a:r>
          </a:p>
          <a:p>
            <a:pPr>
              <a:buNone/>
            </a:pPr>
            <a:endParaRPr lang="fr-FR" sz="1800" b="1" dirty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buNone/>
            </a:pP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 Qualité </a:t>
            </a:r>
            <a:r>
              <a:rPr lang="fr-FR" sz="1800" b="1" dirty="0">
                <a:latin typeface="Arial" charset="0"/>
                <a:cs typeface="Arial" charset="0"/>
                <a:sym typeface="Wingdings" pitchFamily="2" charset="2"/>
              </a:rPr>
              <a:t>de vie </a:t>
            </a: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et interactions entre les acteurs</a:t>
            </a:r>
            <a:endParaRPr lang="fr-FR" sz="1800" b="1" dirty="0" smtClean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buNone/>
            </a:pP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</a:t>
            </a:r>
          </a:p>
          <a:p>
            <a:pPr>
              <a:buNone/>
            </a:pPr>
            <a:r>
              <a:rPr lang="fr-FR" sz="1800" b="1" dirty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Qualité </a:t>
            </a:r>
            <a:r>
              <a:rPr lang="fr-FR" sz="1800" b="1" dirty="0">
                <a:latin typeface="Arial" charset="0"/>
                <a:cs typeface="Arial" charset="0"/>
                <a:sym typeface="Wingdings" pitchFamily="2" charset="2"/>
              </a:rPr>
              <a:t>de vie </a:t>
            </a: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à l’école et handicap</a:t>
            </a:r>
          </a:p>
          <a:p>
            <a:pPr>
              <a:buNone/>
            </a:pP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   </a:t>
            </a:r>
          </a:p>
          <a:p>
            <a:pPr>
              <a:buNone/>
            </a:pPr>
            <a:r>
              <a:rPr lang="fr-FR" sz="1800" b="1" dirty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Place de la qualité de vie à l’école dans les textes institutionnels</a:t>
            </a:r>
          </a:p>
          <a:p>
            <a:pPr>
              <a:buNone/>
            </a:pPr>
            <a:r>
              <a:rPr lang="fr-FR" sz="1800" b="1" dirty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</a:t>
            </a:r>
          </a:p>
          <a:p>
            <a:pPr>
              <a:buNone/>
            </a:pPr>
            <a:r>
              <a:rPr lang="fr-FR" sz="1800" b="1" dirty="0" smtClean="0">
                <a:latin typeface="Arial" charset="0"/>
                <a:cs typeface="Arial" charset="0"/>
                <a:sym typeface="Wingdings" pitchFamily="2" charset="2"/>
              </a:rPr>
              <a:t>            Architecture scolaire et restauration scolaire</a:t>
            </a:r>
            <a:endParaRPr lang="fr-FR" sz="1800" b="1" dirty="0" smtClean="0"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539750" y="333375"/>
            <a:ext cx="7056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2800" b="1" dirty="0" smtClean="0">
                <a:solidFill>
                  <a:srgbClr val="0070C0"/>
                </a:solidFill>
              </a:rPr>
              <a:t>     </a:t>
            </a:r>
            <a:r>
              <a:rPr lang="fr-FR" altLang="fr-FR" sz="2800" b="1" dirty="0" smtClean="0">
                <a:solidFill>
                  <a:srgbClr val="0070C0"/>
                </a:solidFill>
              </a:rPr>
              <a:t>       9 domaines étudiés en France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755576" y="1134023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755576" y="179335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755576" y="2448593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755576" y="310383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767509" y="375354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755576" y="4423925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767509" y="5086407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767509" y="571628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 txBox="1">
            <a:spLocks/>
          </p:cNvSpPr>
          <p:nvPr/>
        </p:nvSpPr>
        <p:spPr bwMode="gray">
          <a:xfrm>
            <a:off x="684213" y="131763"/>
            <a:ext cx="7775575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/>
            <a:r>
              <a:rPr lang="fr-FR" altLang="fr-FR" sz="2400" b="1" dirty="0">
                <a:solidFill>
                  <a:srgbClr val="0070C0"/>
                </a:solidFill>
                <a:latin typeface="Calibri" pitchFamily="34" charset="0"/>
              </a:rPr>
              <a:t>  </a:t>
            </a:r>
            <a:r>
              <a:rPr lang="fr-FR" altLang="fr-FR" sz="2400" b="1" dirty="0" smtClean="0">
                <a:solidFill>
                  <a:srgbClr val="0070C0"/>
                </a:solidFill>
                <a:latin typeface="Calibri" pitchFamily="34" charset="0"/>
              </a:rPr>
              <a:t>Comment la recherche définit  LA QUALITE DE LA VIE ?</a:t>
            </a:r>
            <a:endParaRPr lang="fr-FR" altLang="fr-FR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18538" y="6237288"/>
            <a:ext cx="184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411" name="ZoneTexte 1"/>
          <p:cNvSpPr txBox="1">
            <a:spLocks noChangeArrowheads="1"/>
          </p:cNvSpPr>
          <p:nvPr/>
        </p:nvSpPr>
        <p:spPr bwMode="auto">
          <a:xfrm>
            <a:off x="271462" y="1664866"/>
            <a:ext cx="8601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sym typeface="Wingdings" pitchFamily="2" charset="2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482600" y="1268413"/>
            <a:ext cx="8135938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b="1" dirty="0" smtClean="0">
                <a:sym typeface="Wingdings" pitchFamily="2" charset="2"/>
              </a:rPr>
              <a:t>L’OMS (Organisation Mondiale de la Santé) définit la qualité de la vie selo</a:t>
            </a:r>
            <a:r>
              <a:rPr lang="fr-FR" sz="2400" b="1" dirty="0" smtClean="0">
                <a:sym typeface="Wingdings" pitchFamily="2" charset="2"/>
              </a:rPr>
              <a:t>n la perception qu’a un individu de sa place dans l’existence en </a:t>
            </a:r>
            <a:r>
              <a:rPr lang="fr-FR" sz="2400" b="1" dirty="0">
                <a:sym typeface="Wingdings" pitchFamily="2" charset="2"/>
              </a:rPr>
              <a:t>relation avec ses </a:t>
            </a:r>
            <a:r>
              <a:rPr lang="fr-FR" sz="2400" b="1" dirty="0" smtClean="0">
                <a:sym typeface="Wingdings" pitchFamily="2" charset="2"/>
              </a:rPr>
              <a:t>objectifs, </a:t>
            </a:r>
            <a:r>
              <a:rPr lang="fr-FR" sz="2400" b="1" dirty="0">
                <a:sym typeface="Wingdings" pitchFamily="2" charset="2"/>
              </a:rPr>
              <a:t>ses </a:t>
            </a:r>
            <a:r>
              <a:rPr lang="fr-FR" sz="2400" b="1" dirty="0" smtClean="0">
                <a:sym typeface="Wingdings" pitchFamily="2" charset="2"/>
              </a:rPr>
              <a:t>attentes,</a:t>
            </a:r>
            <a:r>
              <a:rPr lang="fr-FR" sz="2400" b="1" dirty="0">
                <a:sym typeface="Wingdings" pitchFamily="2" charset="2"/>
              </a:rPr>
              <a:t> ses </a:t>
            </a:r>
            <a:r>
              <a:rPr lang="fr-FR" sz="2400" b="1" dirty="0" smtClean="0">
                <a:sym typeface="Wingdings" pitchFamily="2" charset="2"/>
              </a:rPr>
              <a:t>normes et </a:t>
            </a:r>
            <a:r>
              <a:rPr lang="fr-FR" sz="2400" b="1" dirty="0">
                <a:sym typeface="Wingdings" pitchFamily="2" charset="2"/>
              </a:rPr>
              <a:t>ses </a:t>
            </a:r>
            <a:r>
              <a:rPr lang="fr-FR" sz="2400" b="1" dirty="0" smtClean="0">
                <a:sym typeface="Wingdings" pitchFamily="2" charset="2"/>
              </a:rPr>
              <a:t> </a:t>
            </a:r>
            <a:r>
              <a:rPr lang="fr-FR" sz="2400" b="1" dirty="0">
                <a:sym typeface="Wingdings" pitchFamily="2" charset="2"/>
              </a:rPr>
              <a:t>inquiétudes.</a:t>
            </a:r>
          </a:p>
          <a:p>
            <a:endParaRPr lang="fr-FR" sz="1400" b="1" dirty="0">
              <a:sym typeface="Wingdings" pitchFamily="2" charset="2"/>
            </a:endParaRPr>
          </a:p>
          <a:p>
            <a:r>
              <a:rPr lang="fr-FR" b="1" dirty="0" smtClean="0">
                <a:sym typeface="Wingdings" pitchFamily="2" charset="2"/>
              </a:rPr>
              <a:t>              </a:t>
            </a:r>
            <a:r>
              <a:rPr lang="fr-FR" sz="2400" b="1" dirty="0" smtClean="0">
                <a:sym typeface="Wingdings" pitchFamily="2" charset="2"/>
              </a:rPr>
              <a:t>Selon les sociologues KONU et RIMPELA</a:t>
            </a:r>
            <a:endParaRPr lang="fr-FR" sz="2400" b="1" dirty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fr-FR" sz="2400" b="1" dirty="0" smtClean="0">
                <a:sym typeface="Wingdings" pitchFamily="2" charset="2"/>
              </a:rPr>
              <a:t>Le bien-être à l’école est défini comme un état dans</a:t>
            </a:r>
          </a:p>
          <a:p>
            <a:pPr>
              <a:buFont typeface="Arial" charset="0"/>
              <a:buNone/>
            </a:pPr>
            <a:r>
              <a:rPr lang="fr-FR" sz="2400" b="1" dirty="0" smtClean="0">
                <a:sym typeface="Wingdings" pitchFamily="2" charset="2"/>
              </a:rPr>
              <a:t>lequel un individu peut satisfaire 4 besoins de base :</a:t>
            </a:r>
          </a:p>
          <a:p>
            <a:pPr>
              <a:buFont typeface="Arial" charset="0"/>
              <a:buNone/>
            </a:pPr>
            <a:endParaRPr lang="fr-FR" sz="2000" b="1" dirty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fr-FR" sz="2000" b="1" dirty="0" smtClean="0">
                <a:sym typeface="Wingdings" pitchFamily="2" charset="2"/>
              </a:rPr>
              <a:t>HAVING : les conditions matérielles de la vie scolaire.</a:t>
            </a:r>
          </a:p>
          <a:p>
            <a:pPr>
              <a:buFont typeface="Arial" charset="0"/>
              <a:buNone/>
            </a:pPr>
            <a:r>
              <a:rPr lang="fr-FR" sz="2000" b="1" dirty="0" smtClean="0">
                <a:sym typeface="Wingdings" pitchFamily="2" charset="2"/>
              </a:rPr>
              <a:t>LOVING : les relations interpersonnelles et sociales.</a:t>
            </a:r>
          </a:p>
          <a:p>
            <a:pPr>
              <a:buFont typeface="Arial" charset="0"/>
              <a:buNone/>
            </a:pPr>
            <a:r>
              <a:rPr lang="fr-FR" sz="2000" b="1" dirty="0" smtClean="0">
                <a:sym typeface="Wingdings" pitchFamily="2" charset="2"/>
              </a:rPr>
              <a:t>BEING :   l’accomplissement personnel.</a:t>
            </a:r>
          </a:p>
          <a:p>
            <a:pPr>
              <a:buFont typeface="Arial" charset="0"/>
              <a:buNone/>
            </a:pPr>
            <a:r>
              <a:rPr lang="fr-FR" sz="2000" b="1" dirty="0" smtClean="0">
                <a:sym typeface="Wingdings" pitchFamily="2" charset="2"/>
              </a:rPr>
              <a:t>HEALTH : l’état de santé.</a:t>
            </a:r>
            <a:endParaRPr lang="fr-FR" sz="2000" b="1" dirty="0">
              <a:sym typeface="Wingdings" pitchFamily="2" charset="2"/>
            </a:endParaRPr>
          </a:p>
          <a:p>
            <a:pPr>
              <a:buFont typeface="Arial" charset="0"/>
              <a:buNone/>
            </a:pPr>
            <a:endParaRPr lang="fr-FR" sz="2000" b="1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Quels sont les facteurs déterminants de la qualité     de la vie perçue par les élèves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fr-FR" sz="2400" dirty="0" smtClean="0">
                <a:solidFill>
                  <a:srgbClr val="00B050"/>
                </a:solidFill>
              </a:rPr>
              <a:t>Les facteurs liés aux caractéristiques individuelles des élèves</a:t>
            </a:r>
          </a:p>
          <a:p>
            <a:pPr marL="457200" indent="-457200">
              <a:buAutoNum type="arabicParenR"/>
            </a:pPr>
            <a:endParaRPr lang="fr-FR" sz="2000" dirty="0" smtClean="0">
              <a:solidFill>
                <a:srgbClr val="00B050"/>
              </a:solidFill>
            </a:endParaRPr>
          </a:p>
          <a:p>
            <a:pPr marL="457200" indent="-457200">
              <a:buAutoNum type="alphaLcParenR"/>
            </a:pPr>
            <a:r>
              <a:rPr lang="fr-FR" sz="2800" dirty="0" smtClean="0"/>
              <a:t>La perception de la qualité de la vie en fonction de l’âge et du sexe.</a:t>
            </a:r>
          </a:p>
          <a:p>
            <a:pPr marL="457200" indent="-457200">
              <a:buAutoNum type="alphaLcParenR"/>
            </a:pPr>
            <a:endParaRPr lang="fr-FR" sz="2000" dirty="0"/>
          </a:p>
          <a:p>
            <a:pPr marL="457200" indent="-457200">
              <a:buAutoNum type="alphaLcParenR"/>
            </a:pPr>
            <a:r>
              <a:rPr lang="fr-FR" sz="2800" dirty="0" smtClean="0"/>
              <a:t>Une moindre qualité de vie scolaire des élèves en situation de précarité.</a:t>
            </a:r>
          </a:p>
          <a:p>
            <a:pPr marL="457200" indent="-457200">
              <a:buAutoNum type="alphaLcParenR"/>
            </a:pPr>
            <a:endParaRPr lang="fr-FR" sz="2000" dirty="0"/>
          </a:p>
          <a:p>
            <a:pPr marL="457200" indent="-457200">
              <a:buAutoNum type="alphaLcParenR"/>
            </a:pPr>
            <a:r>
              <a:rPr lang="fr-FR" sz="2800" dirty="0" smtClean="0"/>
              <a:t>Des élèves en situation de handicap qui se sentent moins satisfaits à l’école.</a:t>
            </a:r>
          </a:p>
          <a:p>
            <a:pPr marL="457200" indent="-457200">
              <a:buAutoNum type="alphaLcParenR"/>
            </a:pPr>
            <a:endParaRPr lang="fr-FR" sz="2000" dirty="0"/>
          </a:p>
          <a:p>
            <a:pPr marL="457200" indent="-457200">
              <a:buAutoNum type="alphaLcParenR"/>
            </a:pPr>
            <a:endParaRPr lang="fr-FR" sz="2000" dirty="0" smtClean="0"/>
          </a:p>
          <a:p>
            <a:pPr marL="457200" indent="-457200">
              <a:buAutoNum type="alphaLcParenR"/>
            </a:pPr>
            <a:endParaRPr lang="fr-FR" sz="2000" dirty="0"/>
          </a:p>
          <a:p>
            <a:pPr marL="457200" indent="-457200">
              <a:buAutoNum type="alphaLcParenR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510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0070C0"/>
                </a:solidFill>
                <a:latin typeface="Calibri" pitchFamily="34" charset="0"/>
              </a:rPr>
              <a:t>Quels sont les facteurs déterminants de la </a:t>
            </a:r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qualité     de la </a:t>
            </a:r>
            <a:r>
              <a:rPr lang="fr-FR" altLang="fr-FR" sz="2800" b="1" dirty="0">
                <a:solidFill>
                  <a:srgbClr val="0070C0"/>
                </a:solidFill>
                <a:latin typeface="Calibri" pitchFamily="34" charset="0"/>
              </a:rPr>
              <a:t>vie perçue par les élèves ?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2) Les </a:t>
            </a:r>
            <a:r>
              <a:rPr lang="fr-FR" dirty="0">
                <a:solidFill>
                  <a:srgbClr val="00B050"/>
                </a:solidFill>
              </a:rPr>
              <a:t>facteurs liés </a:t>
            </a:r>
            <a:r>
              <a:rPr lang="fr-FR" dirty="0" smtClean="0">
                <a:solidFill>
                  <a:srgbClr val="00B050"/>
                </a:solidFill>
              </a:rPr>
              <a:t>à la classe</a:t>
            </a:r>
            <a:endParaRPr lang="fr-FR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dirty="0" smtClean="0"/>
              <a:t>a) Le climat d’entraide dans la classe et le soutien de l’enseignant sont des facteurs clés. 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b) Une satisfaction scolaire qui dépend des activités réalisées en classe.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c) </a:t>
            </a:r>
            <a:r>
              <a:rPr lang="fr-FR" dirty="0"/>
              <a:t>Une satisfaction scolaire </a:t>
            </a:r>
            <a:r>
              <a:rPr lang="fr-FR" dirty="0" smtClean="0"/>
              <a:t>renforcée par le soutien des pairs dans la classe.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853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0070C0"/>
                </a:solidFill>
                <a:latin typeface="Calibri" pitchFamily="34" charset="0"/>
              </a:rPr>
              <a:t>Quels sont les facteurs déterminants de la qualité </a:t>
            </a:r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     </a:t>
            </a:r>
            <a:r>
              <a:rPr lang="fr-FR" altLang="fr-FR" sz="2800" b="1" dirty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fr-FR" altLang="fr-FR" sz="28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de la </a:t>
            </a:r>
            <a:r>
              <a:rPr lang="fr-FR" altLang="fr-FR" sz="2800" b="1" dirty="0">
                <a:solidFill>
                  <a:srgbClr val="0070C0"/>
                </a:solidFill>
                <a:latin typeface="Calibri" pitchFamily="34" charset="0"/>
              </a:rPr>
              <a:t>vie perçue par les élèves ?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3) </a:t>
            </a:r>
            <a:r>
              <a:rPr lang="fr-FR" dirty="0">
                <a:solidFill>
                  <a:srgbClr val="00B050"/>
                </a:solidFill>
              </a:rPr>
              <a:t>Les facteurs liés à </a:t>
            </a:r>
            <a:r>
              <a:rPr lang="fr-FR" dirty="0" smtClean="0">
                <a:solidFill>
                  <a:srgbClr val="00B050"/>
                </a:solidFill>
              </a:rPr>
              <a:t>l’établissement</a:t>
            </a:r>
            <a:endParaRPr lang="fr-FR" dirty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r>
              <a:rPr lang="fr-FR" dirty="0" smtClean="0"/>
              <a:t>La qualité des relations enseignants/élèves contribue fortement au bien-être des élèves.</a:t>
            </a:r>
          </a:p>
          <a:p>
            <a:pPr marL="0" indent="0">
              <a:buNone/>
            </a:pPr>
            <a:r>
              <a:rPr lang="fr-FR" dirty="0" smtClean="0"/>
              <a:t>b) La qualité de vie des élèves est corrélée au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soutien par les pairs.</a:t>
            </a:r>
          </a:p>
          <a:p>
            <a:pPr marL="0" indent="0">
              <a:buNone/>
            </a:pPr>
            <a:r>
              <a:rPr lang="fr-FR" dirty="0" smtClean="0"/>
              <a:t>c) L’aménagement des espaces a une influence   sur les performances et le bien-être des élèves.</a:t>
            </a:r>
          </a:p>
          <a:p>
            <a:pPr marL="0" indent="0">
              <a:buNone/>
            </a:pPr>
            <a:r>
              <a:rPr lang="fr-FR" dirty="0" smtClean="0"/>
              <a:t>d) Des repas équilibrés qui permettent      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d’améliorer les résultats scolaires.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Le développement des compétences sociales    </a:t>
            </a:r>
            <a:b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fr-FR" altLang="fr-FR" sz="2800" b="1" dirty="0" smtClean="0">
                <a:solidFill>
                  <a:srgbClr val="0070C0"/>
                </a:solidFill>
                <a:latin typeface="Calibri" pitchFamily="34" charset="0"/>
              </a:rPr>
              <a:t> et émotionnelles des élèves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L’apprentissage social et émotionnel à l’école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         </a:t>
            </a:r>
            <a:r>
              <a:rPr lang="fr-FR" sz="2800" dirty="0" smtClean="0"/>
              <a:t>a pour objectif de développer 5 compétences :</a:t>
            </a:r>
            <a:r>
              <a:rPr lang="fr-FR" dirty="0" smtClean="0"/>
              <a:t>           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           La conscience de soi, la capacité à reconnaître ses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           émotions. 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          </a:t>
            </a:r>
            <a:r>
              <a:rPr lang="fr-FR" sz="2400" dirty="0">
                <a:solidFill>
                  <a:srgbClr val="92D050"/>
                </a:solidFill>
              </a:rPr>
              <a:t>La </a:t>
            </a:r>
            <a:r>
              <a:rPr lang="fr-FR" sz="2400" dirty="0" smtClean="0">
                <a:solidFill>
                  <a:srgbClr val="92D050"/>
                </a:solidFill>
              </a:rPr>
              <a:t>maîtrise </a:t>
            </a:r>
            <a:r>
              <a:rPr lang="fr-FR" sz="2400" dirty="0">
                <a:solidFill>
                  <a:srgbClr val="92D050"/>
                </a:solidFill>
              </a:rPr>
              <a:t>de soi, la capacité à </a:t>
            </a:r>
            <a:r>
              <a:rPr lang="fr-FR" sz="2400" dirty="0" smtClean="0">
                <a:solidFill>
                  <a:srgbClr val="92D050"/>
                </a:solidFill>
              </a:rPr>
              <a:t>contrôler ses émotions</a:t>
            </a:r>
            <a:r>
              <a:rPr lang="fr-FR" sz="2400" dirty="0">
                <a:solidFill>
                  <a:srgbClr val="92D050"/>
                </a:solidFill>
              </a:rPr>
              <a:t>. 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            </a:t>
            </a:r>
            <a:r>
              <a:rPr lang="fr-FR" sz="2400" dirty="0" smtClean="0">
                <a:solidFill>
                  <a:srgbClr val="C00000"/>
                </a:solidFill>
              </a:rPr>
              <a:t>La conscience sociale, l’empathie envers les autres.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           La capacité à gérer les relations aux autres, apprendre à              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           résoudre des conflits, demander de l’aide.</a:t>
            </a:r>
            <a:endParaRPr lang="fr-FR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            </a:t>
            </a:r>
            <a:r>
              <a:rPr lang="fr-FR" sz="2400" dirty="0" smtClean="0">
                <a:solidFill>
                  <a:srgbClr val="92D050"/>
                </a:solidFill>
              </a:rPr>
              <a:t>La capacité à prendre des décisions responsables.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          </a:t>
            </a:r>
            <a:endParaRPr lang="fr-FR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611560" y="242088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611560" y="2880665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609104" y="381189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609104" y="427403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609104" y="473616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609104" y="5559387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6667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541</Words>
  <Application>Microsoft Office PowerPoint</Application>
  <PresentationFormat>Affichage à l'écran (4:3)</PresentationFormat>
  <Paragraphs>79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Quels sont les facteurs déterminants de la qualité     de la vie perçue par les élèves ?</vt:lpstr>
      <vt:lpstr>Quels sont les facteurs déterminants de la qualité     de la vie perçue par les élèves ?</vt:lpstr>
      <vt:lpstr>Quels sont les facteurs déterminants de la qualité       de la vie perçue par les élèves ?</vt:lpstr>
      <vt:lpstr>Le développement des compétences sociales      et émotionnelles des élèves</vt:lpstr>
    </vt:vector>
  </TitlesOfParts>
  <Company>Rectorat de strasbourg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mfonne</dc:creator>
  <cp:lastModifiedBy>Alain Arnaudet</cp:lastModifiedBy>
  <cp:revision>215</cp:revision>
  <dcterms:created xsi:type="dcterms:W3CDTF">2015-01-27T13:52:40Z</dcterms:created>
  <dcterms:modified xsi:type="dcterms:W3CDTF">2019-01-08T18:50:16Z</dcterms:modified>
</cp:coreProperties>
</file>